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4AAD7-CA53-4733-B861-975BC942DF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CSF Rhinorrhea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91B42E-F116-458B-B21D-B93369DE57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189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95AEF-3958-4EFD-81CF-AD92D3C7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CSF Constituents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7D577-ECCC-43D8-946C-056C57F8A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64817"/>
            <a:ext cx="10554574" cy="4019025"/>
          </a:xfrm>
        </p:spPr>
        <p:txBody>
          <a:bodyPr>
            <a:normAutofit lnSpcReduction="10000"/>
          </a:bodyPr>
          <a:lstStyle/>
          <a:p>
            <a:r>
              <a:rPr lang="en-CA" sz="2800" dirty="0"/>
              <a:t>CSF consists of a mixture of :</a:t>
            </a:r>
          </a:p>
          <a:p>
            <a:pPr lvl="1"/>
            <a:r>
              <a:rPr lang="en-CA" sz="2400" dirty="0"/>
              <a:t>Water</a:t>
            </a:r>
          </a:p>
          <a:p>
            <a:pPr lvl="1"/>
            <a:r>
              <a:rPr lang="en-CA" sz="2400" dirty="0"/>
              <a:t>Electrolytes (Na+, K+, Mg2+, Ca2+, Cl-, and HCO3-)</a:t>
            </a:r>
          </a:p>
          <a:p>
            <a:pPr lvl="1"/>
            <a:r>
              <a:rPr lang="en-CA" sz="2400" dirty="0"/>
              <a:t>Glucose (60-80% of blood glucose)</a:t>
            </a:r>
          </a:p>
          <a:p>
            <a:pPr lvl="1"/>
            <a:r>
              <a:rPr lang="en-CA" sz="2400" dirty="0"/>
              <a:t>Amino acids, and various proteins (22-38 mg/</a:t>
            </a:r>
            <a:r>
              <a:rPr lang="en-CA" sz="2400" dirty="0" err="1"/>
              <a:t>dL</a:t>
            </a:r>
            <a:r>
              <a:rPr lang="en-CA" sz="2400" dirty="0"/>
              <a:t>)</a:t>
            </a:r>
          </a:p>
          <a:p>
            <a:r>
              <a:rPr lang="en-CA" sz="2800" dirty="0"/>
              <a:t>It is colorless &amp; clear</a:t>
            </a:r>
          </a:p>
          <a:p>
            <a:pPr lvl="1"/>
            <a:r>
              <a:rPr lang="en-CA" sz="2600" dirty="0"/>
              <a:t>Devoid of cells such as polymorphonuclear cells and mononuclear cells (&lt; 5/µL).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130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C1EF-729F-4030-9EC0-616B8E5D0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CSF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43286-F600-4A18-86F7-4E71685D0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sz="3600" dirty="0"/>
              <a:t>CSF is produced by choroid plexus				 (50 to 80%) at a rate of approximately 20 mL/h (500 mL daily). </a:t>
            </a:r>
          </a:p>
          <a:p>
            <a:r>
              <a:rPr lang="en-CA" sz="3600" dirty="0"/>
              <a:t>At any given time, approximately 90-150 mL of CSF is circulating throughout the CNS.</a:t>
            </a:r>
          </a:p>
          <a:p>
            <a:r>
              <a:rPr lang="en-CA" sz="3600" dirty="0"/>
              <a:t>Normal CSF pressure is 10-15 mm Hg</a:t>
            </a:r>
          </a:p>
        </p:txBody>
      </p:sp>
    </p:spTree>
    <p:extLst>
      <p:ext uri="{BB962C8B-B14F-4D97-AF65-F5344CB8AC3E}">
        <p14:creationId xmlns:p14="http://schemas.microsoft.com/office/powerpoint/2010/main" val="81154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23DC-F09D-424B-A0AE-E7E0D71E3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CSF rhinorrhea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BA96F-6A42-48BF-926B-E961CDF56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4800" dirty="0"/>
              <a:t>Result of an osseous defect at the skull base coupled with a disruption of the dura mater and arachnoid with a resultant pressure gradient that leads to a CSF leak.</a:t>
            </a:r>
          </a:p>
        </p:txBody>
      </p:sp>
    </p:spTree>
    <p:extLst>
      <p:ext uri="{BB962C8B-B14F-4D97-AF65-F5344CB8AC3E}">
        <p14:creationId xmlns:p14="http://schemas.microsoft.com/office/powerpoint/2010/main" val="55464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350CA-5CFF-42EC-BAC5-2F68A52F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Etiology: Trauma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38850-58FD-47F8-8BD8-D9C8FBF7E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4000" dirty="0"/>
              <a:t>Most common area - anterior cranial fossa: (</a:t>
            </a:r>
            <a:r>
              <a:rPr lang="en-CA" sz="4000" dirty="0" err="1"/>
              <a:t>cribiform</a:t>
            </a:r>
            <a:r>
              <a:rPr lang="en-CA" sz="4000" dirty="0"/>
              <a:t> and roof of ethmoid)</a:t>
            </a:r>
          </a:p>
          <a:p>
            <a:r>
              <a:rPr lang="en-CA" sz="4000" dirty="0"/>
              <a:t>Iatrogenic: Endoscopic sinus surgery most common cause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097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FA4B7-7E06-4CA9-A0A7-494CD1C0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Etiology – Non-traumatic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300B-CF84-42E9-AC7E-FAED0A6BD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4000" dirty="0"/>
              <a:t>High Pressure Leaks</a:t>
            </a:r>
          </a:p>
          <a:p>
            <a:pPr lvl="1"/>
            <a:r>
              <a:rPr lang="en-CA" sz="3600" dirty="0"/>
              <a:t>Tumor growth (typically pituitary tumors)</a:t>
            </a:r>
          </a:p>
          <a:p>
            <a:pPr lvl="1"/>
            <a:r>
              <a:rPr lang="en-CA" sz="3600" dirty="0"/>
              <a:t>Hydrocephalus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3075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12ACD-FB8D-4973-8012-1DE9F1774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Etiology – Non-traumatic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E611B-90D4-4A6F-9217-29E292572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800" dirty="0"/>
              <a:t>Normal Pressure Leaks: 55% of non-traumatic cases</a:t>
            </a:r>
          </a:p>
          <a:p>
            <a:r>
              <a:rPr lang="en-CA" sz="2800" dirty="0"/>
              <a:t>Tumors and other osteolytic causes</a:t>
            </a:r>
          </a:p>
          <a:p>
            <a:pPr lvl="1"/>
            <a:r>
              <a:rPr lang="en-CA" sz="2400" dirty="0"/>
              <a:t>Tumors invade and erode skull base: Nasopharyngeal carcinoma, </a:t>
            </a:r>
            <a:r>
              <a:rPr lang="en-CA" sz="2400" dirty="0" err="1"/>
              <a:t>angiofibroma</a:t>
            </a:r>
            <a:r>
              <a:rPr lang="en-CA" sz="2400" dirty="0"/>
              <a:t>, inverting papilloma, osteomas</a:t>
            </a:r>
          </a:p>
          <a:p>
            <a:pPr lvl="1"/>
            <a:r>
              <a:rPr lang="en-CA" sz="2400" dirty="0"/>
              <a:t>Other osteolytic lesions</a:t>
            </a:r>
          </a:p>
          <a:p>
            <a:pPr lvl="2"/>
            <a:r>
              <a:rPr lang="en-CA" sz="2000" dirty="0"/>
              <a:t>Sinusitis</a:t>
            </a:r>
          </a:p>
          <a:p>
            <a:pPr lvl="2"/>
            <a:r>
              <a:rPr lang="en-CA" sz="2000" dirty="0"/>
              <a:t>Syphilis</a:t>
            </a:r>
          </a:p>
          <a:p>
            <a:pPr lvl="2"/>
            <a:r>
              <a:rPr lang="en-CA" sz="2000" dirty="0" err="1"/>
              <a:t>Mucoceles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4986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73B4B-2B70-4524-90C0-30AA9153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Work-up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48C35-0A50-4BEB-8F5D-5AE98E1819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History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19FA18-9E70-4383-8349-1A5C62C4F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5423" y="2751138"/>
            <a:ext cx="5409162" cy="3109913"/>
          </a:xfrm>
        </p:spPr>
        <p:txBody>
          <a:bodyPr>
            <a:normAutofit/>
          </a:bodyPr>
          <a:lstStyle/>
          <a:p>
            <a:r>
              <a:rPr lang="en-CA" sz="2400" dirty="0"/>
              <a:t>Clear, watery discharge from a single </a:t>
            </a:r>
            <a:r>
              <a:rPr lang="en-CA" sz="2400" dirty="0" err="1"/>
              <a:t>nare</a:t>
            </a:r>
            <a:endParaRPr lang="en-CA" sz="2400" dirty="0"/>
          </a:p>
          <a:p>
            <a:r>
              <a:rPr lang="en-CA" sz="2400" dirty="0"/>
              <a:t>Supine positioning -&gt; increased postnasal drip</a:t>
            </a:r>
          </a:p>
          <a:p>
            <a:r>
              <a:rPr lang="en-CA" sz="2400" dirty="0"/>
              <a:t>Salty taste in mouth</a:t>
            </a:r>
          </a:p>
          <a:p>
            <a:r>
              <a:rPr lang="en-CA" sz="2400" dirty="0"/>
              <a:t>Headaches relieved when CSF begins to drain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3DB84-4F8C-47AF-BFD1-E9E4D2F96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/>
              <a:t>Physical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7EC837-1741-4049-8CB2-5455AE7F58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CA" sz="2800" dirty="0"/>
              <a:t>Nasal endoscopy</a:t>
            </a:r>
          </a:p>
          <a:p>
            <a:r>
              <a:rPr lang="en-CA" sz="2800" dirty="0"/>
              <a:t>Have patient lean forward and strain – may elicit a leak</a:t>
            </a:r>
          </a:p>
          <a:p>
            <a:r>
              <a:rPr lang="en-CA" sz="2800" dirty="0"/>
              <a:t>Compression of both jugular veins may elicit a CSF leak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24800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62</TotalTime>
  <Words>238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Quotable</vt:lpstr>
      <vt:lpstr>CSF Rhinorrhea</vt:lpstr>
      <vt:lpstr>CSF Constituents</vt:lpstr>
      <vt:lpstr>CSF Production</vt:lpstr>
      <vt:lpstr>CSF rhinorrhea </vt:lpstr>
      <vt:lpstr>Etiology: Trauma</vt:lpstr>
      <vt:lpstr>Etiology – Non-traumatic</vt:lpstr>
      <vt:lpstr>Etiology – Non-traumatic</vt:lpstr>
      <vt:lpstr>Work-up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CSF Rhinorrhea</dc:title>
  <dc:creator>Dinesh Kumar Sharma</dc:creator>
  <cp:lastModifiedBy>Dinesh Kumar Sharma</cp:lastModifiedBy>
  <cp:revision>8</cp:revision>
  <dcterms:created xsi:type="dcterms:W3CDTF">2017-07-21T04:00:57Z</dcterms:created>
  <dcterms:modified xsi:type="dcterms:W3CDTF">2017-07-21T05:03:37Z</dcterms:modified>
</cp:coreProperties>
</file>